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6" r:id="rId3"/>
    <p:sldId id="267" r:id="rId4"/>
  </p:sldIdLst>
  <p:sldSz cx="9144000" cy="6858000" type="screen4x3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E0A1E9-E7B7-403B-B59C-49B99C3593A0}" type="datetimeFigureOut">
              <a:rPr lang="de-DE"/>
              <a:pPr>
                <a:defRPr/>
              </a:pPr>
              <a:t>26.11.2016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A70D9E-B2A1-4DE1-BD94-8186BF3DFA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194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5604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ED68E9-E1FD-482B-9C17-1C0A10033DDE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smtClean="0"/>
          </a:p>
        </p:txBody>
      </p:sp>
      <p:sp>
        <p:nvSpPr>
          <p:cNvPr id="25605" name="Kopfzeilenplatzhalt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mtClean="0"/>
          </a:p>
        </p:txBody>
      </p:sp>
      <p:sp>
        <p:nvSpPr>
          <p:cNvPr id="25606" name="Fußzeilenplatzhalt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/>
              <a:t>hitdorf</a:t>
            </a:r>
          </a:p>
        </p:txBody>
      </p:sp>
    </p:spTree>
    <p:extLst>
      <p:ext uri="{BB962C8B-B14F-4D97-AF65-F5344CB8AC3E}">
        <p14:creationId xmlns:p14="http://schemas.microsoft.com/office/powerpoint/2010/main" val="3107592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6628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34645D-A5E6-4B51-A39E-1C24A546361C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e-DE" smtClean="0"/>
          </a:p>
        </p:txBody>
      </p:sp>
      <p:sp>
        <p:nvSpPr>
          <p:cNvPr id="26629" name="Kopfzeilenplatzhalt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mtClean="0"/>
          </a:p>
        </p:txBody>
      </p:sp>
      <p:sp>
        <p:nvSpPr>
          <p:cNvPr id="26630" name="Fußzeilenplatzhalt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/>
              <a:t>hitdorf</a:t>
            </a:r>
          </a:p>
        </p:txBody>
      </p:sp>
    </p:spTree>
    <p:extLst>
      <p:ext uri="{BB962C8B-B14F-4D97-AF65-F5344CB8AC3E}">
        <p14:creationId xmlns:p14="http://schemas.microsoft.com/office/powerpoint/2010/main" val="3614493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2765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6CC37D-E6A9-4518-B4C2-341072E9C22A}" type="slidenum">
              <a:rPr 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de-DE" smtClean="0"/>
          </a:p>
        </p:txBody>
      </p:sp>
      <p:sp>
        <p:nvSpPr>
          <p:cNvPr id="27653" name="Kopfzeilenplatzhalter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mtClean="0"/>
          </a:p>
        </p:txBody>
      </p:sp>
      <p:sp>
        <p:nvSpPr>
          <p:cNvPr id="27654" name="Fußzeilenplatzhalt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/>
              <a:t>hitdorf</a:t>
            </a:r>
          </a:p>
        </p:txBody>
      </p:sp>
    </p:spTree>
    <p:extLst>
      <p:ext uri="{BB962C8B-B14F-4D97-AF65-F5344CB8AC3E}">
        <p14:creationId xmlns:p14="http://schemas.microsoft.com/office/powerpoint/2010/main" val="164476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1649-BB1B-4210-9353-4F8FC59625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D736A-8176-47A0-8E48-C3455F28E2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13995-3D94-468A-9BC4-FA62CDADAB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E818B-539B-4AE0-9DE1-492F1908F4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C9DB0-C9B3-4ACE-9D74-F0273AAC96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076B-2794-4021-BA9E-706A35BEB5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87A3B-2DE1-41C7-8904-CDA2CEEB3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B8BD6-7402-40A0-BF0A-AE4E28328C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B2C58-3BC7-441A-BC85-051DDD3BDC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88463-5096-4187-A7E4-F42D7EBEB93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CAD0E-47A8-4C9E-9622-2513A8B9DE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20.11.2014,  Judith Husmann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229D07-9C28-4A21-A370-C6BA1C2DCE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Schulformen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A1ACE-CE9F-4247-A9B6-007EA357715F}" type="slidenum">
              <a:rPr lang="de-DE"/>
              <a:pPr>
                <a:defRPr/>
              </a:pPr>
              <a:t>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pic>
        <p:nvPicPr>
          <p:cNvPr id="1024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179388"/>
            <a:ext cx="1163637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Gerade Verbindung 12"/>
          <p:cNvCxnSpPr/>
          <p:nvPr/>
        </p:nvCxnSpPr>
        <p:spPr>
          <a:xfrm>
            <a:off x="606425" y="1466850"/>
            <a:ext cx="78660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Inhaltsplatzhalter 5"/>
          <p:cNvGraphicFramePr>
            <a:graphicFrameLocks noGrp="1"/>
          </p:cNvGraphicFramePr>
          <p:nvPr>
            <p:ph idx="1"/>
          </p:nvPr>
        </p:nvGraphicFramePr>
        <p:xfrm>
          <a:off x="685800" y="1628775"/>
          <a:ext cx="7772400" cy="4607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936"/>
                <a:gridCol w="2088232"/>
                <a:gridCol w="2088232"/>
                <a:gridCol w="2086000"/>
              </a:tblGrid>
              <a:tr h="370785">
                <a:tc>
                  <a:txBody>
                    <a:bodyPr/>
                    <a:lstStyle/>
                    <a:p>
                      <a:pPr algn="ctr"/>
                      <a:endParaRPr lang="de-DE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Hauptschule</a:t>
                      </a:r>
                      <a:endParaRPr lang="de-DE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Realschule</a:t>
                      </a:r>
                      <a:endParaRPr lang="de-DE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Gymnasium</a:t>
                      </a:r>
                      <a:endParaRPr lang="de-DE" sz="1200" dirty="0"/>
                    </a:p>
                  </a:txBody>
                  <a:tcPr marT="45713" marB="45713"/>
                </a:tc>
              </a:tr>
              <a:tr h="137139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i="1" dirty="0" smtClean="0">
                          <a:latin typeface="Comic Sans MS" pitchFamily="66" charset="0"/>
                          <a:cs typeface="Times New Roman" pitchFamily="18" charset="0"/>
                        </a:rPr>
                        <a:t>Aufgaben-verständnis</a:t>
                      </a:r>
                      <a:endParaRPr lang="de-DE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unter Anleitung einfache Sachverhalte durchschauen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Benötigt</a:t>
                      </a:r>
                      <a:r>
                        <a:rPr lang="de-DE" sz="1200" baseline="0" dirty="0" smtClean="0">
                          <a:latin typeface="Comic Sans MS" pitchFamily="66" charset="0"/>
                          <a:cs typeface="Times New Roman" pitchFamily="18" charset="0"/>
                        </a:rPr>
                        <a:t> </a:t>
                      </a: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häufige Wiederholungen um Gelerntes zu behalten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unter Anleitung Sachverhalte durchschauen und transferieren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Gelerntes in der Regel gut behalten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de-DE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Schnelle Auffassungsgabe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Gelerntes gut behalten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endParaRPr lang="de-DE" sz="1200" dirty="0"/>
                    </a:p>
                  </a:txBody>
                  <a:tcPr marT="45713" marB="45713"/>
                </a:tc>
              </a:tr>
              <a:tr h="822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i="1" dirty="0" smtClean="0">
                          <a:latin typeface="Comic Sans MS" pitchFamily="66" charset="0"/>
                        </a:rPr>
                        <a:t>Anstrengungs-bereitschaft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Strengt sich vor allem bei der Lösung praktischer Probleme an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Ist immer bereit, sich anzustrengen und Aufgaben zügig zu erledigen</a:t>
                      </a:r>
                      <a:endParaRPr lang="de-DE" sz="1200" dirty="0">
                        <a:cs typeface="Times New Roman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Großes Durchhaltevermögen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3" marB="45713"/>
                </a:tc>
              </a:tr>
              <a:tr h="173710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i="1" dirty="0" smtClean="0">
                          <a:latin typeface="Comic Sans MS" pitchFamily="66" charset="0"/>
                          <a:cs typeface="Times New Roman" pitchFamily="18" charset="0"/>
                        </a:rPr>
                        <a:t>Selbstständigkeit</a:t>
                      </a:r>
                      <a:endParaRPr lang="de-DE" sz="1200" dirty="0"/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Benötigt oft Unterstützung bei den Hausaufgaben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Braucht oft zusätzliche Hilfe – auch bei konkreten und anschauliche Aufgabenstellung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Braucht bei den Hausaufgaben nur gelegentlich Hilfe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kleinschrittige Arbeitsanweisungen selbstständig umsetzen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sich auf konkrete und anschauliche Aufgaben gut einstellen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In der Regel keine Hilfe bei Hausaufgaben erforderlich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Entwickelt Lernstrategien 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Recherchiert selbstständig</a:t>
                      </a:r>
                      <a:endParaRPr lang="de-DE" sz="1200" dirty="0" smtClean="0"/>
                    </a:p>
                  </a:txBody>
                  <a:tcPr marT="45713" marB="45713"/>
                </a:tc>
              </a:tr>
            </a:tbl>
          </a:graphicData>
        </a:graphic>
      </p:graphicFrame>
      <p:pic>
        <p:nvPicPr>
          <p:cNvPr id="10" name="Grafik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4624"/>
            <a:ext cx="19431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Schulformen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EABFF-BF11-4C99-B967-DD6DD74920D2}" type="slidenum">
              <a:rPr lang="de-DE"/>
              <a:pPr>
                <a:defRPr/>
              </a:pPr>
              <a:t>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pic>
        <p:nvPicPr>
          <p:cNvPr id="1127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179388"/>
            <a:ext cx="1163637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Gerade Verbindung 12"/>
          <p:cNvCxnSpPr/>
          <p:nvPr/>
        </p:nvCxnSpPr>
        <p:spPr>
          <a:xfrm>
            <a:off x="606425" y="1466850"/>
            <a:ext cx="78660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Inhaltsplatzhalter 5"/>
          <p:cNvGraphicFramePr>
            <a:graphicFrameLocks noGrp="1"/>
          </p:cNvGraphicFramePr>
          <p:nvPr>
            <p:ph idx="1"/>
          </p:nvPr>
        </p:nvGraphicFramePr>
        <p:xfrm>
          <a:off x="685800" y="1628775"/>
          <a:ext cx="7772400" cy="3609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936"/>
                <a:gridCol w="2088232"/>
                <a:gridCol w="2088232"/>
                <a:gridCol w="2086000"/>
              </a:tblGrid>
              <a:tr h="373040">
                <a:tc>
                  <a:txBody>
                    <a:bodyPr/>
                    <a:lstStyle/>
                    <a:p>
                      <a:pPr algn="ctr"/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Hauptschule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Realschule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Gymnasium</a:t>
                      </a:r>
                      <a:endParaRPr lang="de-DE" sz="1200" dirty="0"/>
                    </a:p>
                  </a:txBody>
                  <a:tcPr marT="45715" marB="45715"/>
                </a:tc>
              </a:tr>
              <a:tr h="101180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i="1" dirty="0" smtClean="0">
                          <a:latin typeface="Comic Sans MS" pitchFamily="66" charset="0"/>
                        </a:rPr>
                        <a:t>Konzentration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Geringe Dauer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sich in der Regel über einen längeren Zeitraum konzentrieren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Geringe Ablenkbarkeit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Bleibt über einen längeren Zeitraum bei der Sache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211559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i="1" dirty="0" smtClean="0">
                          <a:latin typeface="Comic Sans MS" pitchFamily="66" charset="0"/>
                          <a:cs typeface="Times New Roman" pitchFamily="18" charset="0"/>
                        </a:rPr>
                        <a:t>Interesse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Interesse an Tätigkeiten, die praktische Fähigkeiten erfordern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Kennt sich in lebens-praktischen Dingen gut aus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Sprachliches Interesse deutet eher nicht auf den Erwerb einer zweiten Fremdsprache hin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Hohes sprachliches Leistungsvermögen 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Forscherdrang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Eigeninitiative (intrinsische Motivation)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Teilt sein Wissen gerne mit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Engagiert sich über das geforderte Maß hinaus</a:t>
                      </a:r>
                    </a:p>
                  </a:txBody>
                  <a:tcPr marT="45715" marB="45715"/>
                </a:tc>
              </a:tr>
            </a:tbl>
          </a:graphicData>
        </a:graphic>
      </p:graphicFrame>
      <p:pic>
        <p:nvPicPr>
          <p:cNvPr id="10" name="Grafik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0"/>
            <a:ext cx="19431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/>
              <a:t>Schulformen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DA1D0B-8AC5-4974-85F4-70BC21B6A216}" type="slidenum">
              <a:rPr lang="de-DE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29000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Informationsveranstaltung  der GGS Im Kirchfeld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pic>
        <p:nvPicPr>
          <p:cNvPr id="1229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179388"/>
            <a:ext cx="1163637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Gerade Verbindung 12"/>
          <p:cNvCxnSpPr/>
          <p:nvPr/>
        </p:nvCxnSpPr>
        <p:spPr>
          <a:xfrm>
            <a:off x="606425" y="1466850"/>
            <a:ext cx="78660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Inhaltsplatzhalter 5"/>
          <p:cNvGraphicFramePr>
            <a:graphicFrameLocks noGrp="1"/>
          </p:cNvGraphicFramePr>
          <p:nvPr>
            <p:ph idx="1"/>
          </p:nvPr>
        </p:nvGraphicFramePr>
        <p:xfrm>
          <a:off x="685800" y="1628775"/>
          <a:ext cx="7772400" cy="3420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936"/>
                <a:gridCol w="2088232"/>
                <a:gridCol w="2088232"/>
                <a:gridCol w="2086000"/>
              </a:tblGrid>
              <a:tr h="373041">
                <a:tc>
                  <a:txBody>
                    <a:bodyPr/>
                    <a:lstStyle/>
                    <a:p>
                      <a:pPr algn="ctr"/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Hauptschule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Realschule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/>
                        <a:t>Gymnasium</a:t>
                      </a:r>
                      <a:endParaRPr lang="de-DE" sz="1200" dirty="0"/>
                    </a:p>
                  </a:txBody>
                  <a:tcPr marT="45715" marB="45715"/>
                </a:tc>
              </a:tr>
              <a:tr h="82287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i="1" dirty="0" smtClean="0">
                          <a:latin typeface="Comic Sans MS" pitchFamily="66" charset="0"/>
                          <a:cs typeface="Times New Roman" pitchFamily="18" charset="0"/>
                        </a:rPr>
                        <a:t>Arbeitstempo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Benötigt für schriftliche Aufgaben viel Zeit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Erledigt in der Regel seine Arbeiten in angemessener Zeit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Arbeitet äußerst zügig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Zeigt Flexibilität und Belastbarkeit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210290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de-DE" sz="1200" i="1" dirty="0" smtClean="0">
                          <a:latin typeface="Comic Sans MS" pitchFamily="66" charset="0"/>
                        </a:rPr>
                        <a:t>Arbeitsweise</a:t>
                      </a:r>
                      <a:endParaRPr lang="de-DE" sz="12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Arbeitet langsam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Gibt bei Misserfolgen schnell auf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Braucht noch Hilfe beim Organisieren seines Arbeitsmaterials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Beginnt mit und führt seine Arbeiten ohne ständige Aufforderung aus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Kann bei Verständnis-schwierigkeiten gezielt Rückfragen stellen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Arbeitet gewissenhaft, leserlich und übersichtlich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Interesse an Zusatzaufgaben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Hohe Frustrations-toleranz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Hohe Belastbarkeit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Ist bereit, Kritik anzunehmen und umzusetzen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Comic Sans MS" pitchFamily="66" charset="0"/>
                          <a:cs typeface="Times New Roman" pitchFamily="18" charset="0"/>
                        </a:rPr>
                        <a:t>Akzeptiert nicht vorschnell eine Lösung</a:t>
                      </a:r>
                      <a:endParaRPr lang="de-DE" sz="1200" dirty="0" smtClean="0"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</a:tbl>
          </a:graphicData>
        </a:graphic>
      </p:graphicFrame>
      <p:pic>
        <p:nvPicPr>
          <p:cNvPr id="10" name="Grafik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0"/>
            <a:ext cx="19431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Bildschirmpräsentation (4:3)</PresentationFormat>
  <Paragraphs>75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Times New Roman</vt:lpstr>
      <vt:lpstr>Larissa-Design</vt:lpstr>
      <vt:lpstr>Schulformen</vt:lpstr>
      <vt:lpstr>Schulformen</vt:lpstr>
      <vt:lpstr>Schulformen</vt:lpstr>
    </vt:vector>
  </TitlesOfParts>
  <Company>Frost-RL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Judith Husmann</dc:creator>
  <cp:lastModifiedBy>Anke</cp:lastModifiedBy>
  <cp:revision>9</cp:revision>
  <cp:lastPrinted>2016-11-16T14:44:23Z</cp:lastPrinted>
  <dcterms:created xsi:type="dcterms:W3CDTF">2012-11-25T22:34:21Z</dcterms:created>
  <dcterms:modified xsi:type="dcterms:W3CDTF">2016-11-26T15:06:01Z</dcterms:modified>
</cp:coreProperties>
</file>